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60" r:id="rId4"/>
    <p:sldId id="353" r:id="rId5"/>
    <p:sldId id="357" r:id="rId6"/>
    <p:sldId id="358" r:id="rId7"/>
    <p:sldId id="354" r:id="rId8"/>
    <p:sldId id="369" r:id="rId9"/>
    <p:sldId id="362" r:id="rId10"/>
    <p:sldId id="363" r:id="rId11"/>
    <p:sldId id="374" r:id="rId12"/>
    <p:sldId id="375" r:id="rId13"/>
    <p:sldId id="360" r:id="rId14"/>
    <p:sldId id="364" r:id="rId15"/>
    <p:sldId id="373" r:id="rId16"/>
    <p:sldId id="378" r:id="rId17"/>
    <p:sldId id="379" r:id="rId18"/>
    <p:sldId id="376" r:id="rId19"/>
    <p:sldId id="367" r:id="rId20"/>
    <p:sldId id="368" r:id="rId21"/>
    <p:sldId id="370" r:id="rId22"/>
    <p:sldId id="371" r:id="rId23"/>
    <p:sldId id="284" r:id="rId24"/>
  </p:sldIdLst>
  <p:sldSz cx="6858000" cy="5143500"/>
  <p:notesSz cx="6858000" cy="9144000"/>
  <p:embeddedFontLs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Courier Prime" pitchFamily="2" charset="0"/>
      <p:regular r:id="rId31"/>
      <p:bold r:id="rId32"/>
      <p:italic r:id="rId33"/>
      <p:boldItalic r:id="rId34"/>
    </p:embeddedFont>
    <p:embeddedFont>
      <p:font typeface="Poppins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CE52A0-BFA8-4130-8A1A-F2A9FE87883F}">
  <a:tblStyle styleId="{7CCE52A0-BFA8-4130-8A1A-F2A9FE8788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22"/>
    <p:restoredTop sz="94650"/>
  </p:normalViewPr>
  <p:slideViewPr>
    <p:cSldViewPr snapToGrid="0" snapToObjects="1">
      <p:cViewPr>
        <p:scale>
          <a:sx n="159" d="100"/>
          <a:sy n="159" d="100"/>
        </p:scale>
        <p:origin x="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3BCE82-95F2-3948-8CD5-31877FB8E2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BC2DE3-248B-7644-9F95-31317DD529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1FD0A-FE54-CD49-8E0D-0723C3DDB12A}" type="datetimeFigureOut">
              <a:rPr lang="en-KH" smtClean="0"/>
              <a:t>9/7/23</a:t>
            </a:fld>
            <a:endParaRPr lang="en-K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8354A-C5A6-EF40-B544-B5770E8C93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AFC68-C0A5-1C4E-A2ED-529BCDBF76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40A6F-32CE-AE48-9B34-3C465FBA8B9D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16975444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a98c0d183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a98c0d183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296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280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263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530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650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698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11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325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430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88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a98c0d183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a98c0d183_2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69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080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547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1a98c0d183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1a98c0d183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65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94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3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020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496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f37cae9a3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f37cae9a3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2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5088" y="407775"/>
            <a:ext cx="6087825" cy="4353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14926" y="539500"/>
            <a:ext cx="3664125" cy="3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9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4926" y="4140525"/>
            <a:ext cx="3664125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urier Prime"/>
              <a:buNone/>
              <a:defRPr sz="12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84169" y="4005375"/>
            <a:ext cx="4065750" cy="754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3" name="Google Shape;13;p2"/>
          <p:cNvCxnSpPr/>
          <p:nvPr/>
        </p:nvCxnSpPr>
        <p:spPr>
          <a:xfrm rot="10800000">
            <a:off x="4449919" y="405375"/>
            <a:ext cx="0" cy="4358700"/>
          </a:xfrm>
          <a:prstGeom prst="straightConnector1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/>
          <p:nvPr/>
        </p:nvSpPr>
        <p:spPr>
          <a:xfrm>
            <a:off x="384170" y="405500"/>
            <a:ext cx="6087825" cy="4353900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01" name="Google Shape;301;p43"/>
          <p:cNvSpPr/>
          <p:nvPr/>
        </p:nvSpPr>
        <p:spPr>
          <a:xfrm>
            <a:off x="384170" y="4318200"/>
            <a:ext cx="6087825" cy="441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865163" y="1779375"/>
            <a:ext cx="24579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65163" y="3332975"/>
            <a:ext cx="24579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156045" y="1779375"/>
            <a:ext cx="1492425" cy="1545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>
            <a:off x="384170" y="405500"/>
            <a:ext cx="6087825" cy="4353900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84170" y="405500"/>
            <a:ext cx="6087825" cy="4353900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534938" y="539500"/>
            <a:ext cx="5788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534020" y="1162613"/>
            <a:ext cx="5788125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892" lvl="0" indent="-257168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900"/>
            </a:lvl1pPr>
            <a:lvl2pPr marL="685783" lvl="1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675" lvl="2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566" lvl="3" indent="-23811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457" lvl="4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348" lvl="5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240" lvl="6" indent="-23811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132" lvl="7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023" lvl="8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34938" y="539500"/>
            <a:ext cx="5788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384170" y="405500"/>
            <a:ext cx="6087825" cy="4353900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384170" y="405500"/>
            <a:ext cx="6087825" cy="4353900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accent2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384170" y="2820625"/>
            <a:ext cx="6087825" cy="1938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059320" y="1670863"/>
            <a:ext cx="2328525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666629" y="1670850"/>
            <a:ext cx="520425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75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059311" y="2108138"/>
            <a:ext cx="2328525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1059431" y="3027075"/>
            <a:ext cx="2328525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666742" y="3027063"/>
            <a:ext cx="520425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75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1059425" y="3464350"/>
            <a:ext cx="2328525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3966601" y="1670863"/>
            <a:ext cx="2328525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573919" y="1670850"/>
            <a:ext cx="520425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75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3966593" y="2108138"/>
            <a:ext cx="2328525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3966713" y="3027075"/>
            <a:ext cx="2328525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35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3574031" y="3027063"/>
            <a:ext cx="520425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75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25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3966706" y="3464350"/>
            <a:ext cx="2328525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534920" y="539500"/>
            <a:ext cx="5788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13"/>
          <p:cNvGrpSpPr/>
          <p:nvPr/>
        </p:nvGrpSpPr>
        <p:grpSpPr>
          <a:xfrm>
            <a:off x="726693" y="4777604"/>
            <a:ext cx="145855" cy="219875"/>
            <a:chOff x="8190525" y="4760900"/>
            <a:chExt cx="140100" cy="158400"/>
          </a:xfrm>
        </p:grpSpPr>
        <p:sp>
          <p:nvSpPr>
            <p:cNvPr id="75" name="Google Shape;75;p13"/>
            <p:cNvSpPr/>
            <p:nvPr/>
          </p:nvSpPr>
          <p:spPr>
            <a:xfrm rot="10800000" flipH="1">
              <a:off x="8190525" y="4840100"/>
              <a:ext cx="140100" cy="792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" name="Google Shape;76;p13"/>
            <p:cNvSpPr/>
            <p:nvPr/>
          </p:nvSpPr>
          <p:spPr>
            <a:xfrm rot="10800000" flipH="1">
              <a:off x="8190525" y="4760900"/>
              <a:ext cx="140100" cy="792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534919" y="1602150"/>
            <a:ext cx="29502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534919" y="3293600"/>
            <a:ext cx="29502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 hasCustomPrompt="1"/>
          </p:nvPr>
        </p:nvSpPr>
        <p:spPr>
          <a:xfrm>
            <a:off x="3734776" y="1602150"/>
            <a:ext cx="1621125" cy="1402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cxnSp>
        <p:nvCxnSpPr>
          <p:cNvPr id="89" name="Google Shape;89;p15"/>
          <p:cNvCxnSpPr/>
          <p:nvPr/>
        </p:nvCxnSpPr>
        <p:spPr>
          <a:xfrm>
            <a:off x="4861031" y="3207925"/>
            <a:ext cx="0" cy="56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" name="Google Shape;90;p15"/>
          <p:cNvGrpSpPr/>
          <p:nvPr/>
        </p:nvGrpSpPr>
        <p:grpSpPr>
          <a:xfrm>
            <a:off x="5017143" y="3380040"/>
            <a:ext cx="145855" cy="219875"/>
            <a:chOff x="8190525" y="4760900"/>
            <a:chExt cx="140100" cy="158400"/>
          </a:xfrm>
        </p:grpSpPr>
        <p:sp>
          <p:nvSpPr>
            <p:cNvPr id="91" name="Google Shape;91;p15"/>
            <p:cNvSpPr/>
            <p:nvPr/>
          </p:nvSpPr>
          <p:spPr>
            <a:xfrm rot="10800000" flipH="1">
              <a:off x="8190525" y="4840100"/>
              <a:ext cx="140100" cy="792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2" name="Google Shape;92;p15"/>
            <p:cNvSpPr/>
            <p:nvPr/>
          </p:nvSpPr>
          <p:spPr>
            <a:xfrm rot="10800000" flipH="1">
              <a:off x="8190525" y="4760900"/>
              <a:ext cx="140100" cy="792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93" name="Google Shape;93;p15"/>
          <p:cNvSpPr/>
          <p:nvPr/>
        </p:nvSpPr>
        <p:spPr>
          <a:xfrm>
            <a:off x="384170" y="405500"/>
            <a:ext cx="6087825" cy="4353900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534920" y="539500"/>
            <a:ext cx="5788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384170" y="405500"/>
            <a:ext cx="6087825" cy="4353900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/>
          <p:nvPr/>
        </p:nvSpPr>
        <p:spPr>
          <a:xfrm>
            <a:off x="384170" y="405500"/>
            <a:ext cx="6087825" cy="4353900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98" name="Google Shape;298;p42"/>
          <p:cNvSpPr/>
          <p:nvPr/>
        </p:nvSpPr>
        <p:spPr>
          <a:xfrm>
            <a:off x="6064670" y="405500"/>
            <a:ext cx="407475" cy="4353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4938" y="539500"/>
            <a:ext cx="57881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4938" y="1246950"/>
            <a:ext cx="57881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Prime"/>
              <a:buChar char="●"/>
              <a:defRPr sz="18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Prime"/>
              <a:buChar char="○"/>
              <a:defRPr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Prime"/>
              <a:buChar char="■"/>
              <a:defRPr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Prime"/>
              <a:buChar char="●"/>
              <a:defRPr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Prime"/>
              <a:buChar char="○"/>
              <a:defRPr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Prime"/>
              <a:buChar char="■"/>
              <a:defRPr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Prime"/>
              <a:buChar char="●"/>
              <a:defRPr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Prime"/>
              <a:buChar char="○"/>
              <a:defRPr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Prime"/>
              <a:buChar char="■"/>
              <a:defRPr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61" r:id="rId7"/>
    <p:sldLayoutId id="2147483676" r:id="rId8"/>
    <p:sldLayoutId id="2147483688" r:id="rId9"/>
    <p:sldLayoutId id="2147483689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983" userDrawn="1">
          <p15:clr>
            <a:srgbClr val="EA4335"/>
          </p15:clr>
        </p15:guide>
        <p15:guide id="2" pos="337" userDrawn="1">
          <p15:clr>
            <a:srgbClr val="EA4335"/>
          </p15:clr>
        </p15:guide>
        <p15:guide id="3" orient="horz" pos="340" userDrawn="1">
          <p15:clr>
            <a:srgbClr val="EA4335"/>
          </p15:clr>
        </p15:guide>
        <p15:guide id="4" orient="horz" pos="2903" userDrawn="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5r9C4F3Tr1CuK9GoXzrn3xtmf_lULLHv/view?usp=shari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1;p1">
            <a:extLst>
              <a:ext uri="{FF2B5EF4-FFF2-40B4-BE49-F238E27FC236}">
                <a16:creationId xmlns:a16="http://schemas.microsoft.com/office/drawing/2014/main" id="{F453B62F-19AD-DA40-BC44-2F769E297D7D}"/>
              </a:ext>
            </a:extLst>
          </p:cNvPr>
          <p:cNvSpPr txBox="1">
            <a:spLocks/>
          </p:cNvSpPr>
          <p:nvPr/>
        </p:nvSpPr>
        <p:spPr>
          <a:xfrm>
            <a:off x="405240" y="2044167"/>
            <a:ext cx="6040217" cy="61555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50000"/>
              </a:lnSpc>
              <a:buClr>
                <a:schemeClr val="lt1"/>
              </a:buClr>
              <a:buSzPts val="8000"/>
              <a:buFont typeface="Cambria"/>
              <a:buNone/>
            </a:pPr>
            <a:r>
              <a:rPr lang="fr-FR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Khmer Air Writing Recognition (Prototype)</a:t>
            </a:r>
          </a:p>
        </p:txBody>
      </p:sp>
      <p:pic>
        <p:nvPicPr>
          <p:cNvPr id="12" name="Google Shape;93;p1" descr="C:\Users\Sotheara\Desktop\pic\gic.gif">
            <a:extLst>
              <a:ext uri="{FF2B5EF4-FFF2-40B4-BE49-F238E27FC236}">
                <a16:creationId xmlns:a16="http://schemas.microsoft.com/office/drawing/2014/main" id="{745B250A-CAA5-B64D-AD06-D0921ED781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0644" y="639211"/>
            <a:ext cx="916341" cy="867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5;p1">
            <a:extLst>
              <a:ext uri="{FF2B5EF4-FFF2-40B4-BE49-F238E27FC236}">
                <a16:creationId xmlns:a16="http://schemas.microsoft.com/office/drawing/2014/main" id="{BFD46C01-6612-6F47-9552-E3D41A69FB63}"/>
              </a:ext>
            </a:extLst>
          </p:cNvPr>
          <p:cNvSpPr txBox="1"/>
          <p:nvPr/>
        </p:nvSpPr>
        <p:spPr>
          <a:xfrm>
            <a:off x="1208612" y="752997"/>
            <a:ext cx="4467341" cy="79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None/>
            </a:pPr>
            <a:r>
              <a:rPr lang="fr-FR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Département de Génie Informatique et </a:t>
            </a:r>
            <a:endParaRPr 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None/>
            </a:pPr>
            <a:r>
              <a:rPr lang="fr-FR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Communication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Google Shape;96;p1" descr="C:\Users\Sotheara\Desktop\pic\1388684_662762167107453_1078346576_a.jpg">
            <a:extLst>
              <a:ext uri="{FF2B5EF4-FFF2-40B4-BE49-F238E27FC236}">
                <a16:creationId xmlns:a16="http://schemas.microsoft.com/office/drawing/2014/main" id="{49519A9F-C711-8A4E-8EF0-64F577D67B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015" y="597793"/>
            <a:ext cx="988338" cy="95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97;p1">
            <a:extLst>
              <a:ext uri="{FF2B5EF4-FFF2-40B4-BE49-F238E27FC236}">
                <a16:creationId xmlns:a16="http://schemas.microsoft.com/office/drawing/2014/main" id="{71B67B77-C08E-344F-9049-CD26769B85A7}"/>
              </a:ext>
            </a:extLst>
          </p:cNvPr>
          <p:cNvSpPr txBox="1"/>
          <p:nvPr/>
        </p:nvSpPr>
        <p:spPr>
          <a:xfrm>
            <a:off x="4831395" y="4399070"/>
            <a:ext cx="1600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20</a:t>
            </a:r>
            <a:r>
              <a:rPr lang="fr-FR" sz="12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22</a:t>
            </a:r>
            <a:r>
              <a:rPr lang="fr-FR" sz="1200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- 20</a:t>
            </a:r>
            <a:r>
              <a:rPr lang="fr-FR" sz="12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23</a:t>
            </a:r>
            <a:endParaRPr sz="1200" b="0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51CC6-EB0A-5547-8944-9D97540786C3}"/>
              </a:ext>
            </a:extLst>
          </p:cNvPr>
          <p:cNvSpPr txBox="1"/>
          <p:nvPr/>
        </p:nvSpPr>
        <p:spPr>
          <a:xfrm>
            <a:off x="1401841" y="563813"/>
            <a:ext cx="405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Institut de Technologie du Cambodge</a:t>
            </a:r>
          </a:p>
          <a:p>
            <a:endParaRPr lang="en-KH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1B70E-9F40-5C54-2FE1-56765655EAF2}"/>
              </a:ext>
            </a:extLst>
          </p:cNvPr>
          <p:cNvSpPr txBox="1"/>
          <p:nvPr/>
        </p:nvSpPr>
        <p:spPr>
          <a:xfrm>
            <a:off x="759875" y="2942863"/>
            <a:ext cx="4750769" cy="1370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Name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ViLa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Lab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Internship Supervisor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: Dr. VALY Dona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 Name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: YORN Vanda</a:t>
            </a:r>
            <a:endParaRPr lang="en-K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02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0" y="7510"/>
            <a:ext cx="6862632" cy="391065"/>
            <a:chOff x="6512" y="0"/>
            <a:chExt cx="8872598" cy="391065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6512" y="10065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61682" y="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4" y="581012"/>
            <a:ext cx="358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Prototype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Development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 (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Cont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.)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35571DBE-FDD7-1FF2-8475-2CB87EC17C18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567DC-8DEE-D9ED-D160-AB2E41FE1CF0}"/>
              </a:ext>
            </a:extLst>
          </p:cNvPr>
          <p:cNvSpPr txBox="1"/>
          <p:nvPr/>
        </p:nvSpPr>
        <p:spPr>
          <a:xfrm>
            <a:off x="677542" y="1418281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K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Tracking Activity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E193B-E2A6-0E15-546C-20F3C2563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4" t="10632" r="8449" b="6653"/>
          <a:stretch/>
        </p:blipFill>
        <p:spPr>
          <a:xfrm>
            <a:off x="2841040" y="1947774"/>
            <a:ext cx="3546143" cy="2344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7349DF-EFBF-8132-60B9-8889155995A5}"/>
              </a:ext>
            </a:extLst>
          </p:cNvPr>
          <p:cNvSpPr txBox="1"/>
          <p:nvPr/>
        </p:nvSpPr>
        <p:spPr>
          <a:xfrm>
            <a:off x="685087" y="2032448"/>
            <a:ext cx="20842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Webcam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Hand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 Hand Information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Landmark</a:t>
            </a:r>
          </a:p>
          <a:p>
            <a:pPr marL="285750" indent="-285750">
              <a:buFont typeface="Wingdings" pitchFamily="2" charset="2"/>
              <a:buChar char="Ø"/>
            </a:pPr>
            <a:endParaRPr lang="en-KH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9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02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0" y="7510"/>
            <a:ext cx="6862632" cy="391065"/>
            <a:chOff x="6512" y="0"/>
            <a:chExt cx="8872598" cy="391065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6512" y="10065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61682" y="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4" y="581012"/>
            <a:ext cx="358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Prototype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Development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 (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Cont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.)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35571DBE-FDD7-1FF2-8475-2CB87EC17C18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2EBEF-3967-E33A-282E-68087B7A2FCB}"/>
              </a:ext>
            </a:extLst>
          </p:cNvPr>
          <p:cNvSpPr txBox="1"/>
          <p:nvPr/>
        </p:nvSpPr>
        <p:spPr>
          <a:xfrm>
            <a:off x="677542" y="1418281"/>
            <a:ext cx="3692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K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and Prediction Activity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8465A-17FB-08DB-73C1-5F70AFFEB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7" t="6520" r="3035" b="5793"/>
          <a:stretch/>
        </p:blipFill>
        <p:spPr>
          <a:xfrm>
            <a:off x="3429000" y="1826907"/>
            <a:ext cx="2861441" cy="2782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986A3-EF87-851A-DC32-E319A3533A6F}"/>
              </a:ext>
            </a:extLst>
          </p:cNvPr>
          <p:cNvSpPr txBox="1"/>
          <p:nvPr/>
        </p:nvSpPr>
        <p:spPr>
          <a:xfrm>
            <a:off x="677542" y="2109498"/>
            <a:ext cx="1560042" cy="890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Webcam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Hand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Hand Sign</a:t>
            </a:r>
          </a:p>
        </p:txBody>
      </p:sp>
    </p:spTree>
    <p:extLst>
      <p:ext uri="{BB962C8B-B14F-4D97-AF65-F5344CB8AC3E}">
        <p14:creationId xmlns:p14="http://schemas.microsoft.com/office/powerpoint/2010/main" val="101960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02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0" y="7510"/>
            <a:ext cx="6862632" cy="391065"/>
            <a:chOff x="6512" y="0"/>
            <a:chExt cx="8872598" cy="391065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6512" y="10065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61682" y="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4" y="581012"/>
            <a:ext cx="358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Prototype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Development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 (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Cont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.)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35571DBE-FDD7-1FF2-8475-2CB87EC17C18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AC5FA-26FF-9BE1-5759-2AE3F921DCF0}"/>
              </a:ext>
            </a:extLst>
          </p:cNvPr>
          <p:cNvSpPr txBox="1"/>
          <p:nvPr/>
        </p:nvSpPr>
        <p:spPr>
          <a:xfrm>
            <a:off x="677542" y="1418281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K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and Clear Activity Diagram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4FB869-142F-81C2-D80E-6CEAF30A6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65" b="6610"/>
          <a:stretch/>
        </p:blipFill>
        <p:spPr>
          <a:xfrm>
            <a:off x="1838181" y="1907526"/>
            <a:ext cx="3015831" cy="252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03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3" y="581012"/>
            <a:ext cx="4045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Choices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 and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Related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 Technologies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6214D-916D-64F2-4A99-7151BCD11A41}"/>
              </a:ext>
            </a:extLst>
          </p:cNvPr>
          <p:cNvSpPr txBox="1"/>
          <p:nvPr/>
        </p:nvSpPr>
        <p:spPr>
          <a:xfrm>
            <a:off x="635143" y="1410694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K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9972C-BE92-EFF7-0BFB-5A84D555183E}"/>
              </a:ext>
            </a:extLst>
          </p:cNvPr>
          <p:cNvSpPr txBox="1"/>
          <p:nvPr/>
        </p:nvSpPr>
        <p:spPr>
          <a:xfrm>
            <a:off x="921798" y="1724655"/>
            <a:ext cx="20762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4BDB0-30F2-2620-1B59-B44B28F21FD5}"/>
              </a:ext>
            </a:extLst>
          </p:cNvPr>
          <p:cNvSpPr txBox="1"/>
          <p:nvPr/>
        </p:nvSpPr>
        <p:spPr>
          <a:xfrm>
            <a:off x="654329" y="2863428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K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Pge and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11E17-07CC-F09C-B6C9-F3CFAF374372}"/>
              </a:ext>
            </a:extLst>
          </p:cNvPr>
          <p:cNvSpPr txBox="1"/>
          <p:nvPr/>
        </p:nvSpPr>
        <p:spPr>
          <a:xfrm>
            <a:off x="921798" y="3171205"/>
            <a:ext cx="101983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02EFBC-36F6-5DA7-061F-E98AB2A4B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77" y="3511849"/>
            <a:ext cx="688723" cy="75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A5384E38-A6A0-088D-BD92-0ABE0C96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80" y="3376796"/>
            <a:ext cx="738236" cy="89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Portfolio Wilfried P.">
            <a:extLst>
              <a:ext uri="{FF2B5EF4-FFF2-40B4-BE49-F238E27FC236}">
                <a16:creationId xmlns:a16="http://schemas.microsoft.com/office/drawing/2014/main" id="{B376CD14-7CFC-FAAC-7551-532C51B1F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58" y="3277881"/>
            <a:ext cx="1072799" cy="9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rtificial intelligence brain icon - vector AI technology concept symbol,  design element. Stock Vector | Adobe Stock">
            <a:extLst>
              <a:ext uri="{FF2B5EF4-FFF2-40B4-BE49-F238E27FC236}">
                <a16:creationId xmlns:a16="http://schemas.microsoft.com/office/drawing/2014/main" id="{D28BCB7F-8153-C23D-FF40-5F3B17E6A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t="11960" r="10499" b="13231"/>
          <a:stretch/>
        </p:blipFill>
        <p:spPr bwMode="auto">
          <a:xfrm>
            <a:off x="3962519" y="1366978"/>
            <a:ext cx="1137094" cy="104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10B1EE06-0706-E7AC-C800-6AE69E6D3DBD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9740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03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3" y="581012"/>
            <a:ext cx="465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Choice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 and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Related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 Technologies (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Cont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.)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35C56-F296-8EC5-12CC-E6C8CA6D090A}"/>
              </a:ext>
            </a:extLst>
          </p:cNvPr>
          <p:cNvSpPr txBox="1"/>
          <p:nvPr/>
        </p:nvSpPr>
        <p:spPr>
          <a:xfrm>
            <a:off x="650285" y="1360744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K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B472A-53F1-701F-F824-9BB085E3A78D}"/>
              </a:ext>
            </a:extLst>
          </p:cNvPr>
          <p:cNvSpPr txBox="1"/>
          <p:nvPr/>
        </p:nvSpPr>
        <p:spPr>
          <a:xfrm>
            <a:off x="917754" y="1668521"/>
            <a:ext cx="1133644" cy="89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</p:txBody>
      </p:sp>
      <p:pic>
        <p:nvPicPr>
          <p:cNvPr id="14" name="Picture 10" descr="NumPy">
            <a:extLst>
              <a:ext uri="{FF2B5EF4-FFF2-40B4-BE49-F238E27FC236}">
                <a16:creationId xmlns:a16="http://schemas.microsoft.com/office/drawing/2014/main" id="{D49314FE-EED2-1D62-C3B1-F55104B30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63" y="1462443"/>
            <a:ext cx="982113" cy="9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pandas - Python Data Analysis Library">
            <a:extLst>
              <a:ext uri="{FF2B5EF4-FFF2-40B4-BE49-F238E27FC236}">
                <a16:creationId xmlns:a16="http://schemas.microsoft.com/office/drawing/2014/main" id="{83E9E652-8A52-DF5B-75A9-CC197C23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198" y="1422299"/>
            <a:ext cx="714659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MediaPipe | Google for Developers">
            <a:extLst>
              <a:ext uri="{FF2B5EF4-FFF2-40B4-BE49-F238E27FC236}">
                <a16:creationId xmlns:a16="http://schemas.microsoft.com/office/drawing/2014/main" id="{A93BDB5F-D911-C798-9B50-8548A358D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36" y="1498698"/>
            <a:ext cx="909605" cy="90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30CFAD-76E5-0D48-6434-41EE04834AB3}"/>
              </a:ext>
            </a:extLst>
          </p:cNvPr>
          <p:cNvSpPr txBox="1"/>
          <p:nvPr/>
        </p:nvSpPr>
        <p:spPr>
          <a:xfrm>
            <a:off x="652338" y="2920238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K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0CCCC1-1FC3-0753-D8EC-CE2AEA9767C5}"/>
              </a:ext>
            </a:extLst>
          </p:cNvPr>
          <p:cNvSpPr txBox="1"/>
          <p:nvPr/>
        </p:nvSpPr>
        <p:spPr>
          <a:xfrm>
            <a:off x="938993" y="3234199"/>
            <a:ext cx="16802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</a:p>
          <a:p>
            <a:endParaRPr lang="en-K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9B8B06-020E-5F03-B73A-22AEBCB4B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074126"/>
            <a:ext cx="838152" cy="83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ownload HD Anaconda Icon - Anaconda Python Icon Transparent PNG Image -  NicePNG.com">
            <a:extLst>
              <a:ext uri="{FF2B5EF4-FFF2-40B4-BE49-F238E27FC236}">
                <a16:creationId xmlns:a16="http://schemas.microsoft.com/office/drawing/2014/main" id="{BC83EFA6-0434-B540-C951-DB0A4B123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538" y="3038399"/>
            <a:ext cx="867545" cy="86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ntagon 3">
            <a:extLst>
              <a:ext uri="{FF2B5EF4-FFF2-40B4-BE49-F238E27FC236}">
                <a16:creationId xmlns:a16="http://schemas.microsoft.com/office/drawing/2014/main" id="{AD15770B-1EDD-DE01-5E23-3F5E527C012C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07369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01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3" y="581012"/>
            <a:ext cx="33412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Prototype Implementation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H" dirty="0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9237439-56A5-3C17-5597-C173CA954D1F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569F8-16B9-F307-79EA-3DE1E01F0FFF}"/>
              </a:ext>
            </a:extLst>
          </p:cNvPr>
          <p:cNvSpPr txBox="1"/>
          <p:nvPr/>
        </p:nvSpPr>
        <p:spPr>
          <a:xfrm>
            <a:off x="685081" y="1361439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of the Hand Tracker</a:t>
            </a:r>
            <a:endParaRPr lang="en-KH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D4AC0-2543-F066-A99B-B3C4EB7B88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68"/>
          <a:stretch/>
        </p:blipFill>
        <p:spPr>
          <a:xfrm>
            <a:off x="3455204" y="1961192"/>
            <a:ext cx="2784942" cy="2358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BA13CC-FF7D-7CFC-E9FB-297BECD9636D}"/>
              </a:ext>
            </a:extLst>
          </p:cNvPr>
          <p:cNvSpPr txBox="1"/>
          <p:nvPr/>
        </p:nvSpPr>
        <p:spPr>
          <a:xfrm>
            <a:off x="877455" y="1961192"/>
            <a:ext cx="1625766" cy="890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Hand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Landmark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Fingers</a:t>
            </a:r>
          </a:p>
        </p:txBody>
      </p:sp>
    </p:spTree>
    <p:extLst>
      <p:ext uri="{BB962C8B-B14F-4D97-AF65-F5344CB8AC3E}">
        <p14:creationId xmlns:p14="http://schemas.microsoft.com/office/powerpoint/2010/main" val="57363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01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3" y="581012"/>
            <a:ext cx="40554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Prototype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Implementation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 (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Cont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.)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H" dirty="0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9237439-56A5-3C17-5597-C173CA954D1F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569F8-16B9-F307-79EA-3DE1E01F0FFF}"/>
              </a:ext>
            </a:extLst>
          </p:cNvPr>
          <p:cNvSpPr txBox="1"/>
          <p:nvPr/>
        </p:nvSpPr>
        <p:spPr>
          <a:xfrm>
            <a:off x="685081" y="1361439"/>
            <a:ext cx="238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Capturing Video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</a:t>
            </a:r>
            <a:endParaRPr lang="en-KH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1D5D4-049F-1C62-D60E-090560A242EA}"/>
              </a:ext>
            </a:extLst>
          </p:cNvPr>
          <p:cNvSpPr txBox="1"/>
          <p:nvPr/>
        </p:nvSpPr>
        <p:spPr>
          <a:xfrm>
            <a:off x="877455" y="2110085"/>
            <a:ext cx="2470548" cy="890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Bounding Box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Text and Image on Frame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Hand Tracker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EE217-57DB-B73E-5012-9C51B7357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51" r="2430" b="-1910"/>
          <a:stretch/>
        </p:blipFill>
        <p:spPr>
          <a:xfrm>
            <a:off x="3429000" y="2571750"/>
            <a:ext cx="2894284" cy="171431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A57A3E-245A-7144-7BAE-009E07739DE5}"/>
              </a:ext>
            </a:extLst>
          </p:cNvPr>
          <p:cNvCxnSpPr>
            <a:cxnSpLocks/>
          </p:cNvCxnSpPr>
          <p:nvPr/>
        </p:nvCxnSpPr>
        <p:spPr>
          <a:xfrm flipV="1">
            <a:off x="2714787" y="3155894"/>
            <a:ext cx="992752" cy="70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0D35C80-E85E-486A-5425-CD60A1B7E3E7}"/>
              </a:ext>
            </a:extLst>
          </p:cNvPr>
          <p:cNvSpPr txBox="1"/>
          <p:nvPr/>
        </p:nvSpPr>
        <p:spPr>
          <a:xfrm>
            <a:off x="2150662" y="3832930"/>
            <a:ext cx="1087157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KH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 Box</a:t>
            </a:r>
            <a:endParaRPr lang="en-KH" sz="1200" dirty="0">
              <a:solidFill>
                <a:schemeClr val="bg2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87780A-08D1-2B98-30CE-6F77101114D1}"/>
              </a:ext>
            </a:extLst>
          </p:cNvPr>
          <p:cNvCxnSpPr>
            <a:cxnSpLocks/>
          </p:cNvCxnSpPr>
          <p:nvPr/>
        </p:nvCxnSpPr>
        <p:spPr>
          <a:xfrm flipV="1">
            <a:off x="4167398" y="3799205"/>
            <a:ext cx="539610" cy="59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87D346-5770-8439-2753-CCA3BFCE72DF}"/>
              </a:ext>
            </a:extLst>
          </p:cNvPr>
          <p:cNvSpPr txBox="1"/>
          <p:nvPr/>
        </p:nvSpPr>
        <p:spPr>
          <a:xfrm>
            <a:off x="3578935" y="4333196"/>
            <a:ext cx="1037463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KH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Tracker</a:t>
            </a:r>
            <a:endParaRPr lang="en-KH" sz="1200" dirty="0">
              <a:solidFill>
                <a:schemeClr val="bg2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BD49F5-DDD1-A5B5-B4EC-5E743E702970}"/>
              </a:ext>
            </a:extLst>
          </p:cNvPr>
          <p:cNvCxnSpPr>
            <a:cxnSpLocks/>
          </p:cNvCxnSpPr>
          <p:nvPr/>
        </p:nvCxnSpPr>
        <p:spPr>
          <a:xfrm>
            <a:off x="3781288" y="2281768"/>
            <a:ext cx="221044" cy="35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D0C0EC-04BD-3635-63FF-D73507426E01}"/>
              </a:ext>
            </a:extLst>
          </p:cNvPr>
          <p:cNvSpPr txBox="1"/>
          <p:nvPr/>
        </p:nvSpPr>
        <p:spPr>
          <a:xfrm>
            <a:off x="3533934" y="2002679"/>
            <a:ext cx="468398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KH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en-KH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9FFB4C-D321-CF47-9C78-7CCDCF924005}"/>
              </a:ext>
            </a:extLst>
          </p:cNvPr>
          <p:cNvSpPr txBox="1"/>
          <p:nvPr/>
        </p:nvSpPr>
        <p:spPr>
          <a:xfrm>
            <a:off x="5312640" y="2021139"/>
            <a:ext cx="570990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KH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KH" sz="1200" dirty="0">
              <a:solidFill>
                <a:schemeClr val="bg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BAE728-751C-15C3-1131-8FC363898494}"/>
              </a:ext>
            </a:extLst>
          </p:cNvPr>
          <p:cNvCxnSpPr>
            <a:cxnSpLocks/>
          </p:cNvCxnSpPr>
          <p:nvPr/>
        </p:nvCxnSpPr>
        <p:spPr>
          <a:xfrm>
            <a:off x="5606723" y="2298138"/>
            <a:ext cx="382410" cy="460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2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01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3" y="581012"/>
            <a:ext cx="45757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Prototype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Implementation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 (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Cont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.)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H" dirty="0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9237439-56A5-3C17-5597-C173CA954D1F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569F8-16B9-F307-79EA-3DE1E01F0FFF}"/>
              </a:ext>
            </a:extLst>
          </p:cNvPr>
          <p:cNvSpPr txBox="1"/>
          <p:nvPr/>
        </p:nvSpPr>
        <p:spPr>
          <a:xfrm>
            <a:off x="685081" y="1361439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Recognizing Finger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estures</a:t>
            </a:r>
            <a:endParaRPr lang="en-KH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16CCE68C-BAC4-44BD-0FC2-CCB1F5757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/>
          <a:stretch/>
        </p:blipFill>
        <p:spPr bwMode="auto">
          <a:xfrm>
            <a:off x="3790108" y="1934259"/>
            <a:ext cx="2336859" cy="24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C492E-7C5C-D7EC-D42A-DB394B6A83F9}"/>
              </a:ext>
            </a:extLst>
          </p:cNvPr>
          <p:cNvSpPr txBox="1"/>
          <p:nvPr/>
        </p:nvSpPr>
        <p:spPr>
          <a:xfrm>
            <a:off x="874249" y="1989520"/>
            <a:ext cx="1548822" cy="1721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Drawing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Stop Drawing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Save and Predict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Clear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Close prototype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KH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90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02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3" y="581012"/>
            <a:ext cx="45372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Artificial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 Neural Network Architecture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H" dirty="0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9237439-56A5-3C17-5597-C173CA954D1F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DC9B7-5741-C375-8EB7-04C6F3CC8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4" r="6239"/>
          <a:stretch/>
        </p:blipFill>
        <p:spPr>
          <a:xfrm>
            <a:off x="3263737" y="1532461"/>
            <a:ext cx="3123446" cy="3090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63BD8-7E3E-58EC-1327-9CB5BD2A9374}"/>
              </a:ext>
            </a:extLst>
          </p:cNvPr>
          <p:cNvSpPr txBox="1"/>
          <p:nvPr/>
        </p:nvSpPr>
        <p:spPr>
          <a:xfrm>
            <a:off x="769545" y="1466661"/>
            <a:ext cx="2435382" cy="230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rtl="0" fontAlgn="base">
              <a:buFont typeface="Wingdings" pitchFamily="2" charset="2"/>
              <a:buChar char="q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 rtl="0" fontAlgn="base">
              <a:buFont typeface="Wingdings" pitchFamily="2" charset="2"/>
              <a:buChar char="q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simple feedforward neural network, Artificial Neural Network (ANN).</a:t>
            </a:r>
            <a:endParaRPr lang="fr-FR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rtl="0" fontAlgn="base"/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rtl="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  <a:p>
            <a:pPr marL="171450" indent="-171450" rtl="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 </a:t>
            </a:r>
          </a:p>
          <a:p>
            <a:pPr marL="171450" indent="-171450" rtl="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157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>
                <a:solidFill>
                  <a:schemeClr val="bg1"/>
                </a:solidFill>
                <a:latin typeface="Cambria" panose="02040503050406030204" pitchFamily="18" charset="0"/>
              </a:rPr>
              <a:t>03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3" y="581012"/>
            <a:ext cx="4629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ANN Model and Prototype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Integration</a:t>
            </a:r>
            <a:endParaRPr lang="fr-FR" sz="2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10659-7FB1-5AA1-6F62-FB555DCE4098}"/>
              </a:ext>
            </a:extLst>
          </p:cNvPr>
          <p:cNvSpPr txBox="1"/>
          <p:nvPr/>
        </p:nvSpPr>
        <p:spPr>
          <a:xfrm>
            <a:off x="677542" y="1418281"/>
            <a:ext cx="4241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an ANN model work with a prototype?</a:t>
            </a:r>
            <a:endParaRPr lang="en-K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4D79C103-CAC7-7D11-5DBA-D5D87C0180A4}"/>
              </a:ext>
            </a:extLst>
          </p:cNvPr>
          <p:cNvSpPr/>
          <p:nvPr/>
        </p:nvSpPr>
        <p:spPr>
          <a:xfrm>
            <a:off x="0" y="4742437"/>
            <a:ext cx="397571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6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BFCCE880-D5AD-2ACD-450A-E75137BAD881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49918-8657-6968-0A18-5C779A6E3D10}"/>
              </a:ext>
            </a:extLst>
          </p:cNvPr>
          <p:cNvSpPr txBox="1"/>
          <p:nvPr/>
        </p:nvSpPr>
        <p:spPr>
          <a:xfrm>
            <a:off x="820005" y="1922367"/>
            <a:ext cx="4906137" cy="89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Model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Saved Model in Prototype</a:t>
            </a:r>
            <a:endParaRPr lang="en-K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0" descr="Artificial intelligence brain icon - vector AI technology concept symbol,  design element. Stock Vector | Adobe Stock">
            <a:extLst>
              <a:ext uri="{FF2B5EF4-FFF2-40B4-BE49-F238E27FC236}">
                <a16:creationId xmlns:a16="http://schemas.microsoft.com/office/drawing/2014/main" id="{9B512DA3-3050-1B18-CD1B-9D1CEBC27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t="11960" r="10499" b="13231"/>
          <a:stretch/>
        </p:blipFill>
        <p:spPr bwMode="auto">
          <a:xfrm>
            <a:off x="2685186" y="3190686"/>
            <a:ext cx="1346786" cy="12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set or network icon Royalty Free Vector Image">
            <a:extLst>
              <a:ext uri="{FF2B5EF4-FFF2-40B4-BE49-F238E27FC236}">
                <a16:creationId xmlns:a16="http://schemas.microsoft.com/office/drawing/2014/main" id="{A2686F6D-C5EF-FC0D-FD02-6BE91154B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t="10925" r="5601" b="17234"/>
          <a:stretch/>
        </p:blipFill>
        <p:spPr bwMode="auto">
          <a:xfrm>
            <a:off x="567804" y="3190686"/>
            <a:ext cx="1426150" cy="12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E2C93A-D740-66BF-2ECE-8C5E2E2333F7}"/>
              </a:ext>
            </a:extLst>
          </p:cNvPr>
          <p:cNvCxnSpPr>
            <a:cxnSpLocks/>
            <a:stCxn id="2050" idx="3"/>
            <a:endCxn id="7" idx="1"/>
          </p:cNvCxnSpPr>
          <p:nvPr/>
        </p:nvCxnSpPr>
        <p:spPr>
          <a:xfrm>
            <a:off x="1993954" y="3807392"/>
            <a:ext cx="691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A4CE89A-53DD-ACAD-C896-8FD060569D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06" t="17888" r="24766" b="3221"/>
          <a:stretch/>
        </p:blipFill>
        <p:spPr>
          <a:xfrm>
            <a:off x="4825097" y="3294009"/>
            <a:ext cx="1465099" cy="11300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DE09E9-FA5D-112F-01FC-96F0229F311B}"/>
              </a:ext>
            </a:extLst>
          </p:cNvPr>
          <p:cNvCxnSpPr>
            <a:cxnSpLocks/>
          </p:cNvCxnSpPr>
          <p:nvPr/>
        </p:nvCxnSpPr>
        <p:spPr>
          <a:xfrm>
            <a:off x="4031972" y="3839938"/>
            <a:ext cx="691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2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64;p50">
            <a:extLst>
              <a:ext uri="{FF2B5EF4-FFF2-40B4-BE49-F238E27FC236}">
                <a16:creationId xmlns:a16="http://schemas.microsoft.com/office/drawing/2014/main" id="{B9417F20-EE93-BA4A-9EE0-900FD33B0075}"/>
              </a:ext>
            </a:extLst>
          </p:cNvPr>
          <p:cNvSpPr txBox="1">
            <a:spLocks/>
          </p:cNvSpPr>
          <p:nvPr/>
        </p:nvSpPr>
        <p:spPr>
          <a:xfrm>
            <a:off x="660487" y="1544186"/>
            <a:ext cx="4413265" cy="282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00050" indent="-40005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fr-FR" sz="1800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Introduction</a:t>
            </a:r>
          </a:p>
          <a:p>
            <a:pPr marL="400050" indent="-40005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fr-FR" sz="1800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Project Overview</a:t>
            </a:r>
          </a:p>
          <a:p>
            <a:pPr marL="400050" indent="-40005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fr-FR" sz="1800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Analysis and Design</a:t>
            </a:r>
          </a:p>
          <a:p>
            <a:pPr marL="400050" indent="-40005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fr-FR" sz="1800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Implementation</a:t>
            </a:r>
          </a:p>
          <a:p>
            <a:pPr marL="400050" indent="-40005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fr-FR" sz="1800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Conclusion</a:t>
            </a:r>
          </a:p>
          <a:p>
            <a:pPr marL="400050" indent="-40005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en-KH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fr-FR" sz="1800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  <a:sym typeface="Cambria"/>
            </a:endParaRPr>
          </a:p>
          <a:p>
            <a:br>
              <a:rPr lang="fr-FR" sz="1800" dirty="0">
                <a:latin typeface="Cambria" panose="02040503050406030204" pitchFamily="18" charset="0"/>
                <a:ea typeface="Cambria"/>
                <a:cs typeface="Cambria"/>
                <a:sym typeface="Cambria"/>
              </a:rPr>
            </a:br>
            <a:endParaRPr lang="fr-FR" sz="1800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8" name="Google Shape;91;p1">
            <a:extLst>
              <a:ext uri="{FF2B5EF4-FFF2-40B4-BE49-F238E27FC236}">
                <a16:creationId xmlns:a16="http://schemas.microsoft.com/office/drawing/2014/main" id="{8F26CB5B-703F-BE44-995D-128D0D17DDE2}"/>
              </a:ext>
            </a:extLst>
          </p:cNvPr>
          <p:cNvSpPr txBox="1">
            <a:spLocks/>
          </p:cNvSpPr>
          <p:nvPr/>
        </p:nvSpPr>
        <p:spPr>
          <a:xfrm>
            <a:off x="387627" y="771776"/>
            <a:ext cx="2479493" cy="395287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8000"/>
              <a:buFont typeface="Cambria"/>
              <a:buNone/>
            </a:pPr>
            <a:r>
              <a:rPr lang="fr-FR" sz="2000" dirty="0">
                <a:solidFill>
                  <a:schemeClr val="lt1"/>
                </a:solidFill>
                <a:latin typeface="Cambria" panose="02040503050406030204" pitchFamily="18" charset="0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01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3" y="581012"/>
            <a:ext cx="4629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Conclusion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10DF0E00-54CA-CD9A-BC2D-327C1D9C6371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8312D-FBC0-8FF3-8309-A05C941CD0D1}"/>
              </a:ext>
            </a:extLst>
          </p:cNvPr>
          <p:cNvSpPr txBox="1"/>
          <p:nvPr/>
        </p:nvSpPr>
        <p:spPr>
          <a:xfrm>
            <a:off x="724163" y="1327878"/>
            <a:ext cx="51922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acceptable Layers Size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Well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K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3E619-FB09-E184-57AE-0CFA71E4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08" y="1920490"/>
            <a:ext cx="3245218" cy="2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6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01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3" y="581012"/>
            <a:ext cx="4629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Conclusion (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Cont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.)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56E0814D-2154-8F36-4F44-DA965F549B8F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6BABD-B802-C7E5-3EA4-D6C0F34A799F}"/>
              </a:ext>
            </a:extLst>
          </p:cNvPr>
          <p:cNvSpPr txBox="1"/>
          <p:nvPr/>
        </p:nvSpPr>
        <p:spPr>
          <a:xfrm>
            <a:off x="907481" y="1926392"/>
            <a:ext cx="519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K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4D3D7-9CA0-BBA5-C4E0-1C6278708981}"/>
              </a:ext>
            </a:extLst>
          </p:cNvPr>
          <p:cNvSpPr txBox="1"/>
          <p:nvPr/>
        </p:nvSpPr>
        <p:spPr>
          <a:xfrm>
            <a:off x="588302" y="1347128"/>
            <a:ext cx="5820824" cy="378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Experience: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and Process Management</a:t>
            </a:r>
          </a:p>
          <a:p>
            <a:pPr marL="7429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Soft skills, working with the teammates</a:t>
            </a:r>
          </a:p>
          <a:p>
            <a:pPr marL="7429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Learning new technologies related to AI</a:t>
            </a:r>
          </a:p>
          <a:p>
            <a:pPr marL="7429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Acquire new technical skills in coding and research</a:t>
            </a: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Perspectives:</a:t>
            </a:r>
          </a:p>
          <a:p>
            <a:pPr marL="171450" indent="-1714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larger datasets to improve the performance of the recognition model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to word and short phrase recognition 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 Khmer Air Writing to other applications or systems</a:t>
            </a: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4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26" name="Picture 2" descr="Demo - Free computer icons">
            <a:hlinkClick r:id="rId3"/>
            <a:extLst>
              <a:ext uri="{FF2B5EF4-FFF2-40B4-BE49-F238E27FC236}">
                <a16:creationId xmlns:a16="http://schemas.microsoft.com/office/drawing/2014/main" id="{0FF29FDB-5273-8169-8062-30D535022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46" y="1685332"/>
            <a:ext cx="1772835" cy="177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E2022-4C4D-29A8-091C-BC0C9741B599}"/>
              </a:ext>
            </a:extLst>
          </p:cNvPr>
          <p:cNvSpPr txBox="1"/>
          <p:nvPr/>
        </p:nvSpPr>
        <p:spPr>
          <a:xfrm>
            <a:off x="2330681" y="1531443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H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See the Demo</a:t>
            </a:r>
            <a:endParaRPr lang="en-KH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8532E85-F6E5-9549-762B-ADB612F8B89E}"/>
              </a:ext>
            </a:extLst>
          </p:cNvPr>
          <p:cNvSpPr/>
          <p:nvPr/>
        </p:nvSpPr>
        <p:spPr>
          <a:xfrm>
            <a:off x="0" y="4742437"/>
            <a:ext cx="477795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5746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5"/>
          <p:cNvSpPr txBox="1">
            <a:spLocks noGrp="1"/>
          </p:cNvSpPr>
          <p:nvPr>
            <p:ph type="subTitle" idx="1"/>
          </p:nvPr>
        </p:nvSpPr>
        <p:spPr>
          <a:xfrm>
            <a:off x="1753064" y="629744"/>
            <a:ext cx="3351871" cy="80648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indent="0" algn="l">
              <a:spcAft>
                <a:spcPts val="900"/>
              </a:spcAft>
            </a:pPr>
            <a:r>
              <a:rPr lang="fr-FR" sz="2000" b="1" dirty="0" err="1">
                <a:solidFill>
                  <a:schemeClr val="bg2"/>
                </a:solidFill>
                <a:latin typeface="Cambria"/>
                <a:ea typeface="Cambria"/>
                <a:cs typeface="Cambria"/>
                <a:sym typeface="Cambria"/>
              </a:rPr>
              <a:t>Thank</a:t>
            </a:r>
            <a:r>
              <a:rPr lang="fr-FR" sz="2000" b="1" dirty="0">
                <a:solidFill>
                  <a:schemeClr val="bg2"/>
                </a:solidFill>
                <a:latin typeface="Cambria"/>
                <a:ea typeface="Cambria"/>
                <a:cs typeface="Cambria"/>
                <a:sym typeface="Cambria"/>
              </a:rPr>
              <a:t> for </a:t>
            </a:r>
            <a:r>
              <a:rPr lang="fr-FR" sz="2000" b="1" dirty="0" err="1">
                <a:solidFill>
                  <a:schemeClr val="bg2"/>
                </a:solidFill>
                <a:latin typeface="Cambria"/>
                <a:ea typeface="Cambria"/>
                <a:cs typeface="Cambria"/>
                <a:sym typeface="Cambria"/>
              </a:rPr>
              <a:t>your</a:t>
            </a:r>
            <a:r>
              <a:rPr lang="fr-FR" sz="2000" b="1" dirty="0">
                <a:solidFill>
                  <a:schemeClr val="bg2"/>
                </a:solidFill>
                <a:latin typeface="Cambria"/>
                <a:ea typeface="Cambria"/>
                <a:cs typeface="Cambria"/>
                <a:sym typeface="Cambria"/>
              </a:rPr>
              <a:t> attention </a:t>
            </a:r>
            <a:r>
              <a:rPr lang="fr-FR" sz="2400" b="1" dirty="0">
                <a:solidFill>
                  <a:schemeClr val="bg2"/>
                </a:solidFill>
                <a:latin typeface="Cambria"/>
                <a:ea typeface="Cambria"/>
                <a:cs typeface="Cambria"/>
                <a:sym typeface="Cambria"/>
              </a:rPr>
              <a:t>!</a:t>
            </a:r>
            <a:endParaRPr lang="fr-FR" sz="2000" b="1" dirty="0">
              <a:solidFill>
                <a:schemeClr val="bg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89B4C-22AF-3B43-BCA8-D394BB501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b="13675"/>
          <a:stretch/>
        </p:blipFill>
        <p:spPr>
          <a:xfrm>
            <a:off x="1903941" y="1537081"/>
            <a:ext cx="3020021" cy="2069338"/>
          </a:xfrm>
          <a:prstGeom prst="rect">
            <a:avLst/>
          </a:prstGeom>
        </p:spPr>
      </p:pic>
      <p:sp>
        <p:nvSpPr>
          <p:cNvPr id="58" name="Pentagon 57">
            <a:extLst>
              <a:ext uri="{FF2B5EF4-FFF2-40B4-BE49-F238E27FC236}">
                <a16:creationId xmlns:a16="http://schemas.microsoft.com/office/drawing/2014/main" id="{60B65754-0232-A047-B4FC-84CE30A80A2F}"/>
              </a:ext>
            </a:extLst>
          </p:cNvPr>
          <p:cNvSpPr/>
          <p:nvPr/>
        </p:nvSpPr>
        <p:spPr>
          <a:xfrm>
            <a:off x="0" y="4742437"/>
            <a:ext cx="477430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01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4" y="581012"/>
            <a:ext cx="42399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Presentation of the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Organization</a:t>
            </a:r>
            <a:endParaRPr lang="fr-FR" sz="2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H" dirty="0"/>
          </a:p>
        </p:txBody>
      </p:sp>
      <p:pic>
        <p:nvPicPr>
          <p:cNvPr id="4098" name="Picture 2" descr="No photo description available.">
            <a:extLst>
              <a:ext uri="{FF2B5EF4-FFF2-40B4-BE49-F238E27FC236}">
                <a16:creationId xmlns:a16="http://schemas.microsoft.com/office/drawing/2014/main" id="{B492306E-6492-DCAB-18E0-7B419593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822" y="1517280"/>
            <a:ext cx="1677416" cy="153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B527E120-69BC-3015-72B5-42110690B13E}"/>
              </a:ext>
            </a:extLst>
          </p:cNvPr>
          <p:cNvSpPr/>
          <p:nvPr/>
        </p:nvSpPr>
        <p:spPr>
          <a:xfrm>
            <a:off x="0" y="4742437"/>
            <a:ext cx="397571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F2066-0769-9254-C8F0-96D8D6451C0A}"/>
              </a:ext>
            </a:extLst>
          </p:cNvPr>
          <p:cNvSpPr txBox="1"/>
          <p:nvPr/>
        </p:nvSpPr>
        <p:spPr>
          <a:xfrm>
            <a:off x="619690" y="3368070"/>
            <a:ext cx="5756704" cy="890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of laboratory: ViLa Lab – Computer </a:t>
            </a:r>
            <a:r>
              <a:rPr lang="en-KH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sion &amp; Natural </a:t>
            </a:r>
            <a:r>
              <a:rPr lang="en-KH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nguage Processing Lab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Location: 6</a:t>
            </a:r>
            <a:r>
              <a:rPr lang="en-KH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floor, Building I, ITC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 of Laboratory: Dr. VALY Dona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01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7510"/>
            <a:ext cx="6863037" cy="381000"/>
            <a:chOff x="1" y="0"/>
            <a:chExt cx="8873121" cy="38100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 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0"/>
              <a:ext cx="1217428" cy="37349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3" y="581012"/>
            <a:ext cx="488727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What is Khmer Air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Writing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 Recognition?</a:t>
            </a:r>
            <a:endParaRPr lang="fr-FR" sz="2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H" dirty="0"/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9AD05C97-E31D-96D3-34AE-D8EE2B7142EA}"/>
              </a:ext>
            </a:extLst>
          </p:cNvPr>
          <p:cNvSpPr/>
          <p:nvPr/>
        </p:nvSpPr>
        <p:spPr>
          <a:xfrm>
            <a:off x="0" y="4742437"/>
            <a:ext cx="397571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0414B-A8CE-FF42-41E7-DC7B68CC3C5F}"/>
              </a:ext>
            </a:extLst>
          </p:cNvPr>
          <p:cNvSpPr txBox="1"/>
          <p:nvPr/>
        </p:nvSpPr>
        <p:spPr>
          <a:xfrm>
            <a:off x="837837" y="1402080"/>
            <a:ext cx="5365019" cy="69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</a:t>
            </a:r>
          </a:p>
        </p:txBody>
      </p:sp>
      <p:pic>
        <p:nvPicPr>
          <p:cNvPr id="1026" name="Picture 2" descr="370+ Computer Vision Illustrations, Royalty-Free Vector Graphics &amp; Clip Art  - iStock | Computer screen, Technology, Office computer">
            <a:extLst>
              <a:ext uri="{FF2B5EF4-FFF2-40B4-BE49-F238E27FC236}">
                <a16:creationId xmlns:a16="http://schemas.microsoft.com/office/drawing/2014/main" id="{35833BE9-24D4-5301-D36A-414A618A4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7735" r="13153" b="15066"/>
          <a:stretch/>
        </p:blipFill>
        <p:spPr bwMode="auto">
          <a:xfrm>
            <a:off x="1340637" y="3117375"/>
            <a:ext cx="1378713" cy="130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rection arrow solid icon navigation and two way Vector Image">
            <a:extLst>
              <a:ext uri="{FF2B5EF4-FFF2-40B4-BE49-F238E27FC236}">
                <a16:creationId xmlns:a16="http://schemas.microsoft.com/office/drawing/2014/main" id="{778073F1-A0EC-9D2C-4603-E609A3D28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5" t="25075" r="22032" b="35632"/>
          <a:stretch/>
        </p:blipFill>
        <p:spPr bwMode="auto">
          <a:xfrm rot="10800000">
            <a:off x="2973353" y="3117375"/>
            <a:ext cx="948594" cy="69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ificial Neural Network Icons - Free SVG &amp; PNG Artificial Neural Network  Images - Noun Project">
            <a:extLst>
              <a:ext uri="{FF2B5EF4-FFF2-40B4-BE49-F238E27FC236}">
                <a16:creationId xmlns:a16="http://schemas.microsoft.com/office/drawing/2014/main" id="{C7561E76-3C24-29D3-E42B-0FFFDE4A4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" t="10110" r="5909" b="11100"/>
          <a:stretch/>
        </p:blipFill>
        <p:spPr bwMode="auto">
          <a:xfrm>
            <a:off x="4413820" y="3292241"/>
            <a:ext cx="1074421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86529-963D-FBF4-C51D-8B327B19DD74}"/>
              </a:ext>
            </a:extLst>
          </p:cNvPr>
          <p:cNvSpPr txBox="1"/>
          <p:nvPr/>
        </p:nvSpPr>
        <p:spPr>
          <a:xfrm>
            <a:off x="2576946" y="2571750"/>
            <a:ext cx="1871786" cy="52322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H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Writing Recognition Prototype</a:t>
            </a:r>
          </a:p>
        </p:txBody>
      </p:sp>
    </p:spTree>
    <p:extLst>
      <p:ext uri="{BB962C8B-B14F-4D97-AF65-F5344CB8AC3E}">
        <p14:creationId xmlns:p14="http://schemas.microsoft.com/office/powerpoint/2010/main" val="419514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02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7510"/>
            <a:ext cx="6849387" cy="381000"/>
            <a:chOff x="1" y="0"/>
            <a:chExt cx="8855474" cy="38100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38047" y="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3" y="581012"/>
            <a:ext cx="46516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Presentation of the Internship Project</a:t>
            </a:r>
            <a:endParaRPr lang="fr-FR" sz="2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DA1EC-8D5D-5F53-1899-591CE0A187B1}"/>
              </a:ext>
            </a:extLst>
          </p:cNvPr>
          <p:cNvSpPr txBox="1"/>
          <p:nvPr/>
        </p:nvSpPr>
        <p:spPr>
          <a:xfrm>
            <a:off x="383079" y="1803131"/>
            <a:ext cx="5197618" cy="236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1714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develop an tool to detect and tracking han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position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1714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Drawing without physical touch</a:t>
            </a:r>
          </a:p>
          <a:p>
            <a:pPr marL="628650" indent="-171450" algn="just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make the prediction tool which could recognize Khmer character</a:t>
            </a:r>
          </a:p>
          <a:p>
            <a:pPr marL="628650" indent="-171450" algn="just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 able to clear the screen just like clearing on board in real whiteboard.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F5AED63E-8203-127E-19F5-BEDE7D4C818E}"/>
              </a:ext>
            </a:extLst>
          </p:cNvPr>
          <p:cNvSpPr/>
          <p:nvPr/>
        </p:nvSpPr>
        <p:spPr>
          <a:xfrm>
            <a:off x="0" y="4742437"/>
            <a:ext cx="397571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766D0-F0AF-056A-0EE2-937867D5010E}"/>
              </a:ext>
            </a:extLst>
          </p:cNvPr>
          <p:cNvSpPr txBox="1"/>
          <p:nvPr/>
        </p:nvSpPr>
        <p:spPr>
          <a:xfrm>
            <a:off x="667062" y="1293137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endParaRPr lang="en-KH" dirty="0"/>
          </a:p>
        </p:txBody>
      </p:sp>
    </p:spTree>
    <p:extLst>
      <p:ext uri="{BB962C8B-B14F-4D97-AF65-F5344CB8AC3E}">
        <p14:creationId xmlns:p14="http://schemas.microsoft.com/office/powerpoint/2010/main" val="167362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02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417392" y="581012"/>
            <a:ext cx="53253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Presentation of the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Internship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 Project (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Cont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.)</a:t>
            </a:r>
            <a:endParaRPr lang="fr-FR" sz="2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H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ED61B2-D572-224C-EFB5-01207C88D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063797"/>
              </p:ext>
            </p:extLst>
          </p:nvPr>
        </p:nvGraphicFramePr>
        <p:xfrm>
          <a:off x="686402" y="1945419"/>
          <a:ext cx="5485196" cy="2620088"/>
        </p:xfrm>
        <a:graphic>
          <a:graphicData uri="http://schemas.openxmlformats.org/drawingml/2006/table">
            <a:tbl>
              <a:tblPr/>
              <a:tblGrid>
                <a:gridCol w="1137421">
                  <a:extLst>
                    <a:ext uri="{9D8B030D-6E8A-4147-A177-3AD203B41FA5}">
                      <a16:colId xmlns:a16="http://schemas.microsoft.com/office/drawing/2014/main" val="3641606838"/>
                    </a:ext>
                  </a:extLst>
                </a:gridCol>
                <a:gridCol w="4347775">
                  <a:extLst>
                    <a:ext uri="{9D8B030D-6E8A-4147-A177-3AD203B41FA5}">
                      <a16:colId xmlns:a16="http://schemas.microsoft.com/office/drawing/2014/main" val="2025331506"/>
                    </a:ext>
                  </a:extLst>
                </a:gridCol>
              </a:tblGrid>
              <a:tr h="2867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Weeks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548"/>
                  </a:ext>
                </a:extLst>
              </a:tr>
              <a:tr h="4468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H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1 - 4</a:t>
                      </a:r>
                      <a:endParaRPr lang="en-KH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new Technologies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952513"/>
                  </a:ext>
                </a:extLst>
              </a:tr>
              <a:tr h="4468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H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5 - 8</a:t>
                      </a:r>
                      <a:endParaRPr lang="en-KH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 Computer Vision Prototype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947123"/>
                  </a:ext>
                </a:extLst>
              </a:tr>
              <a:tr h="4468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H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9 - 10</a:t>
                      </a:r>
                      <a:endParaRPr lang="en-KH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Analyze Function and Requirements to Prototype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453236"/>
                  </a:ext>
                </a:extLst>
              </a:tr>
              <a:tr h="4468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H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11-12</a:t>
                      </a: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 Model and Prototype Integration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57921"/>
                  </a:ext>
                </a:extLst>
              </a:tr>
              <a:tr h="4468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KH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13 - 16</a:t>
                      </a:r>
                      <a:endParaRPr lang="en-KH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and Implementation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019" marR="71019" marT="71019" marB="710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580880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62516FD9-83E2-E4FC-30FD-7DEAE4B5A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02" y="1100776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KH"/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4C93684A-8607-0DEA-53F1-AD855A0B69BB}"/>
              </a:ext>
            </a:extLst>
          </p:cNvPr>
          <p:cNvSpPr/>
          <p:nvPr/>
        </p:nvSpPr>
        <p:spPr>
          <a:xfrm>
            <a:off x="0" y="4742437"/>
            <a:ext cx="397571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0D50B-B8C0-7F2B-4F27-5584A7EB342F}"/>
              </a:ext>
            </a:extLst>
          </p:cNvPr>
          <p:cNvSpPr txBox="1"/>
          <p:nvPr/>
        </p:nvSpPr>
        <p:spPr>
          <a:xfrm>
            <a:off x="567804" y="1181142"/>
            <a:ext cx="378349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60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01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7510"/>
            <a:ext cx="6863037" cy="381000"/>
            <a:chOff x="1" y="0"/>
            <a:chExt cx="8873121" cy="38100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0"/>
              <a:ext cx="1217428" cy="37349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4" y="581012"/>
            <a:ext cx="293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Data Preprocessing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C6AFB8B5-0DD2-A8D2-9379-5BC3B8CA40F1}"/>
              </a:ext>
            </a:extLst>
          </p:cNvPr>
          <p:cNvSpPr/>
          <p:nvPr/>
        </p:nvSpPr>
        <p:spPr>
          <a:xfrm>
            <a:off x="0" y="4742437"/>
            <a:ext cx="397571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20E2-5B69-942A-3D31-E43BF8BA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55" y="2841364"/>
            <a:ext cx="1874391" cy="1680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8F7C84-9597-9BB4-29C1-042549AE4C7B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858469" y="4192278"/>
            <a:ext cx="345607" cy="22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A4653D-A1E0-247D-ECF3-3FF64B173081}"/>
              </a:ext>
            </a:extLst>
          </p:cNvPr>
          <p:cNvSpPr txBox="1"/>
          <p:nvPr/>
        </p:nvSpPr>
        <p:spPr>
          <a:xfrm>
            <a:off x="633947" y="1152810"/>
            <a:ext cx="521067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K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File</a:t>
            </a:r>
            <a:endParaRPr lang="en-KH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38627-1353-3AC0-037C-BA7BE23C55FB}"/>
              </a:ext>
            </a:extLst>
          </p:cNvPr>
          <p:cNvSpPr txBox="1"/>
          <p:nvPr/>
        </p:nvSpPr>
        <p:spPr>
          <a:xfrm>
            <a:off x="512861" y="4415791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H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KH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KH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KH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KH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0071-0849-6859-4A1F-1E6789F0C64C}"/>
              </a:ext>
            </a:extLst>
          </p:cNvPr>
          <p:cNvSpPr txBox="1"/>
          <p:nvPr/>
        </p:nvSpPr>
        <p:spPr>
          <a:xfrm>
            <a:off x="655143" y="1760731"/>
            <a:ext cx="580926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KH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K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x</a:t>
            </a:r>
            <a:r>
              <a:rPr lang="en-KH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K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KH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K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KH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K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KH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K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KH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K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KH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K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KH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K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KH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K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...x</a:t>
            </a:r>
            <a:r>
              <a:rPr lang="en-KH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KH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KH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K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Label: { 0, 1, 2, . . . . . . . 32}</a:t>
            </a:r>
            <a:endParaRPr lang="en-K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CA033E-B04F-A131-0C1E-4408FDE5D9E1}"/>
              </a:ext>
            </a:extLst>
          </p:cNvPr>
          <p:cNvSpPr txBox="1"/>
          <p:nvPr/>
        </p:nvSpPr>
        <p:spPr>
          <a:xfrm>
            <a:off x="1996760" y="2787123"/>
            <a:ext cx="823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H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KH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KH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</a:t>
            </a:r>
            <a:r>
              <a:rPr lang="en-KH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KH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261E70-EA7C-B0C6-5AAF-B81B39C7862B}"/>
              </a:ext>
            </a:extLst>
          </p:cNvPr>
          <p:cNvCxnSpPr>
            <a:cxnSpLocks/>
          </p:cNvCxnSpPr>
          <p:nvPr/>
        </p:nvCxnSpPr>
        <p:spPr>
          <a:xfrm flipH="1">
            <a:off x="2152674" y="3094900"/>
            <a:ext cx="207436" cy="23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A34223-C9D2-33A8-D293-4C54B341F0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3" r="60074" b="24559"/>
          <a:stretch/>
        </p:blipFill>
        <p:spPr>
          <a:xfrm>
            <a:off x="3429000" y="2510355"/>
            <a:ext cx="2891704" cy="2011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E569C-5B9E-910E-536D-ACB8FB219501}"/>
              </a:ext>
            </a:extLst>
          </p:cNvPr>
          <p:cNvSpPr txBox="1"/>
          <p:nvPr/>
        </p:nvSpPr>
        <p:spPr>
          <a:xfrm>
            <a:off x="3672098" y="2656822"/>
            <a:ext cx="199053" cy="1851817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K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F2534-74B7-83F9-6EB9-80F918A036F3}"/>
              </a:ext>
            </a:extLst>
          </p:cNvPr>
          <p:cNvSpPr txBox="1"/>
          <p:nvPr/>
        </p:nvSpPr>
        <p:spPr>
          <a:xfrm rot="16200000">
            <a:off x="4905859" y="1423061"/>
            <a:ext cx="130301" cy="259782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KH" dirty="0"/>
          </a:p>
        </p:txBody>
      </p:sp>
    </p:spTree>
    <p:extLst>
      <p:ext uri="{BB962C8B-B14F-4D97-AF65-F5344CB8AC3E}">
        <p14:creationId xmlns:p14="http://schemas.microsoft.com/office/powerpoint/2010/main" val="1349549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02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4" y="581012"/>
            <a:ext cx="358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Prototype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Development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14D3EBEA-0620-97AD-5470-E3AE4767F7A0}"/>
              </a:ext>
            </a:extLst>
          </p:cNvPr>
          <p:cNvSpPr/>
          <p:nvPr/>
        </p:nvSpPr>
        <p:spPr>
          <a:xfrm>
            <a:off x="0" y="4742437"/>
            <a:ext cx="397571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09F3C-9DA5-3426-C0E9-0524950699EB}"/>
              </a:ext>
            </a:extLst>
          </p:cNvPr>
          <p:cNvSpPr txBox="1"/>
          <p:nvPr/>
        </p:nvSpPr>
        <p:spPr>
          <a:xfrm>
            <a:off x="694705" y="1361439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KH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1EA2C-854C-7F34-7A4A-290C8265C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5" b="2556"/>
          <a:stretch/>
        </p:blipFill>
        <p:spPr>
          <a:xfrm>
            <a:off x="3057508" y="1669216"/>
            <a:ext cx="3400445" cy="2789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A5CE7-51B5-E079-5C37-51908CCEC77D}"/>
              </a:ext>
            </a:extLst>
          </p:cNvPr>
          <p:cNvSpPr txBox="1"/>
          <p:nvPr/>
        </p:nvSpPr>
        <p:spPr>
          <a:xfrm>
            <a:off x="694705" y="2088147"/>
            <a:ext cx="16129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Prototype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Operation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  <a:p>
            <a:pPr marL="171450" indent="-171450">
              <a:buFont typeface="Wingdings" pitchFamily="2" charset="2"/>
              <a:buChar char="Ø"/>
            </a:pPr>
            <a:endParaRPr lang="en-KH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7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title" idx="2"/>
          </p:nvPr>
        </p:nvSpPr>
        <p:spPr>
          <a:xfrm>
            <a:off x="397571" y="581012"/>
            <a:ext cx="1019821" cy="37929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latin typeface="Cambria" panose="02040503050406030204" pitchFamily="18" charset="0"/>
              </a:rPr>
              <a:t>02</a:t>
            </a:r>
            <a:endParaRPr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oogle Shape;111;p3">
            <a:extLst>
              <a:ext uri="{FF2B5EF4-FFF2-40B4-BE49-F238E27FC236}">
                <a16:creationId xmlns:a16="http://schemas.microsoft.com/office/drawing/2014/main" id="{93817C10-D577-F041-AB29-A583CAF26C70}"/>
              </a:ext>
            </a:extLst>
          </p:cNvPr>
          <p:cNvGrpSpPr/>
          <p:nvPr/>
        </p:nvGrpSpPr>
        <p:grpSpPr>
          <a:xfrm>
            <a:off x="-5036" y="0"/>
            <a:ext cx="6863037" cy="388510"/>
            <a:chOff x="1" y="-7510"/>
            <a:chExt cx="8873121" cy="388510"/>
          </a:xfrm>
          <a:solidFill>
            <a:schemeClr val="accent2"/>
          </a:solidFill>
        </p:grpSpPr>
        <p:sp>
          <p:nvSpPr>
            <p:cNvPr id="11" name="Google Shape;112;p3">
              <a:extLst>
                <a:ext uri="{FF2B5EF4-FFF2-40B4-BE49-F238E27FC236}">
                  <a16:creationId xmlns:a16="http://schemas.microsoft.com/office/drawing/2014/main" id="{017D3492-7C1B-264F-A54F-A64F014BE9A9}"/>
                </a:ext>
              </a:extLst>
            </p:cNvPr>
            <p:cNvSpPr/>
            <p:nvPr/>
          </p:nvSpPr>
          <p:spPr>
            <a:xfrm>
              <a:off x="1" y="0"/>
              <a:ext cx="1481233" cy="381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11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en-US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Introductio</a:t>
              </a: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</a:t>
              </a:r>
              <a:endParaRPr lang="en-US" sz="1100" b="1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Google Shape;114;p3">
              <a:extLst>
                <a:ext uri="{FF2B5EF4-FFF2-40B4-BE49-F238E27FC236}">
                  <a16:creationId xmlns:a16="http://schemas.microsoft.com/office/drawing/2014/main" id="{84D23EE0-7C77-4D43-B65A-D31B3D0CADEB}"/>
                </a:ext>
              </a:extLst>
            </p:cNvPr>
            <p:cNvSpPr/>
            <p:nvPr/>
          </p:nvSpPr>
          <p:spPr>
            <a:xfrm>
              <a:off x="1140961" y="0"/>
              <a:ext cx="2197247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Project Overview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5" name="Google Shape;116;p3">
              <a:extLst>
                <a:ext uri="{FF2B5EF4-FFF2-40B4-BE49-F238E27FC236}">
                  <a16:creationId xmlns:a16="http://schemas.microsoft.com/office/drawing/2014/main" id="{311641F4-FB91-A54F-BD1F-47FCA6341416}"/>
                </a:ext>
              </a:extLst>
            </p:cNvPr>
            <p:cNvSpPr/>
            <p:nvPr/>
          </p:nvSpPr>
          <p:spPr>
            <a:xfrm>
              <a:off x="2813484" y="0"/>
              <a:ext cx="2292073" cy="381000"/>
            </a:xfrm>
            <a:prstGeom prst="chevron">
              <a:avLst>
                <a:gd name="adj" fmla="val 50000"/>
              </a:avLst>
            </a:prstGeom>
            <a:solidFill>
              <a:schemeClr val="bg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lnSpc>
                  <a:spcPct val="150000"/>
                </a:lnSpc>
              </a:pPr>
              <a:r>
                <a:rPr lang="fr-FR" sz="11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Analysis and Design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8;p3">
              <a:extLst>
                <a:ext uri="{FF2B5EF4-FFF2-40B4-BE49-F238E27FC236}">
                  <a16:creationId xmlns:a16="http://schemas.microsoft.com/office/drawing/2014/main" id="{21CA4C0B-0A05-A34F-B469-883FB2775581}"/>
                </a:ext>
              </a:extLst>
            </p:cNvPr>
            <p:cNvSpPr/>
            <p:nvPr/>
          </p:nvSpPr>
          <p:spPr>
            <a:xfrm>
              <a:off x="4799936" y="0"/>
              <a:ext cx="2008733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fr-FR" sz="1100" b="1" dirty="0">
                <a:solidFill>
                  <a:schemeClr val="bg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r>
                <a:rPr lang="fr-FR" sz="1100" b="1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Implementaion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0;p3">
              <a:extLst>
                <a:ext uri="{FF2B5EF4-FFF2-40B4-BE49-F238E27FC236}">
                  <a16:creationId xmlns:a16="http://schemas.microsoft.com/office/drawing/2014/main" id="{C53EEE13-00A0-114D-A17C-D3BB1E6029C6}"/>
                </a:ext>
              </a:extLst>
            </p:cNvPr>
            <p:cNvSpPr/>
            <p:nvPr/>
          </p:nvSpPr>
          <p:spPr>
            <a:xfrm>
              <a:off x="6417334" y="0"/>
              <a:ext cx="1608762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100" b="1" i="0" u="none" strike="noStrike" cap="none" dirty="0">
                  <a:solidFill>
                    <a:schemeClr val="bg2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Conclusion</a:t>
              </a:r>
            </a:p>
          </p:txBody>
        </p:sp>
        <p:sp>
          <p:nvSpPr>
            <p:cNvPr id="16" name="Google Shape;120;p3">
              <a:extLst>
                <a:ext uri="{FF2B5EF4-FFF2-40B4-BE49-F238E27FC236}">
                  <a16:creationId xmlns:a16="http://schemas.microsoft.com/office/drawing/2014/main" id="{F83CFBAA-5B61-94E3-7E09-DC1641D982F6}"/>
                </a:ext>
              </a:extLst>
            </p:cNvPr>
            <p:cNvSpPr/>
            <p:nvPr/>
          </p:nvSpPr>
          <p:spPr>
            <a:xfrm>
              <a:off x="7655694" y="-7510"/>
              <a:ext cx="1217428" cy="381000"/>
            </a:xfrm>
            <a:prstGeom prst="chevron">
              <a:avLst>
                <a:gd name="adj" fmla="val 50000"/>
              </a:avLst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sz="11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F523D7-317E-7AA0-6AAF-465C7197A195}"/>
              </a:ext>
            </a:extLst>
          </p:cNvPr>
          <p:cNvSpPr txBox="1"/>
          <p:nvPr/>
        </p:nvSpPr>
        <p:spPr>
          <a:xfrm>
            <a:off x="1551234" y="581012"/>
            <a:ext cx="358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Prototype 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Development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 (</a:t>
            </a:r>
            <a:r>
              <a:rPr lang="fr-FR" sz="20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Cont</a:t>
            </a:r>
            <a:r>
              <a:rPr lang="fr-FR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ria"/>
              </a:rPr>
              <a:t>.)</a:t>
            </a:r>
            <a:endParaRPr lang="en-K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90C195E6-3CFA-223C-2FF5-0E8F0A09BB9B}"/>
              </a:ext>
            </a:extLst>
          </p:cNvPr>
          <p:cNvSpPr/>
          <p:nvPr/>
        </p:nvSpPr>
        <p:spPr>
          <a:xfrm>
            <a:off x="0" y="4742437"/>
            <a:ext cx="397571" cy="381000"/>
          </a:xfrm>
          <a:prstGeom prst="homePlate">
            <a:avLst>
              <a:gd name="adj" fmla="val 4739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/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E21A8-1210-EC8D-07AB-3F2D4DAD7C11}"/>
              </a:ext>
            </a:extLst>
          </p:cNvPr>
          <p:cNvSpPr txBox="1"/>
          <p:nvPr/>
        </p:nvSpPr>
        <p:spPr>
          <a:xfrm>
            <a:off x="685081" y="1361439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KH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B4DFC6-69BE-9C79-5931-7C19EC5E0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 r="3279" b="3106"/>
          <a:stretch/>
        </p:blipFill>
        <p:spPr>
          <a:xfrm>
            <a:off x="3177528" y="1669216"/>
            <a:ext cx="2458062" cy="2817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CF0C69-B9E7-2282-7D77-974E481794FC}"/>
              </a:ext>
            </a:extLst>
          </p:cNvPr>
          <p:cNvSpPr txBox="1"/>
          <p:nvPr/>
        </p:nvSpPr>
        <p:spPr>
          <a:xfrm>
            <a:off x="685081" y="2070347"/>
            <a:ext cx="2113079" cy="890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Hand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Hand  Gestures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Written Character</a:t>
            </a:r>
          </a:p>
        </p:txBody>
      </p:sp>
    </p:spTree>
    <p:extLst>
      <p:ext uri="{BB962C8B-B14F-4D97-AF65-F5344CB8AC3E}">
        <p14:creationId xmlns:p14="http://schemas.microsoft.com/office/powerpoint/2010/main" val="2784824613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Management Consulting Toolkit by Slidesgo">
  <a:themeElements>
    <a:clrScheme name="Simple Light">
      <a:dk1>
        <a:srgbClr val="000000"/>
      </a:dk1>
      <a:lt1>
        <a:srgbClr val="FFFFFF"/>
      </a:lt1>
      <a:dk2>
        <a:srgbClr val="1C4587"/>
      </a:dk2>
      <a:lt2>
        <a:srgbClr val="FFFFFF"/>
      </a:lt2>
      <a:accent1>
        <a:srgbClr val="3C78D8"/>
      </a:accent1>
      <a:accent2>
        <a:srgbClr val="DFEFFD"/>
      </a:accent2>
      <a:accent3>
        <a:srgbClr val="1155CC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4925</TotalTime>
  <Words>785</Words>
  <Application>Microsoft Macintosh PowerPoint</Application>
  <PresentationFormat>Custom</PresentationFormat>
  <Paragraphs>372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Wingdings</vt:lpstr>
      <vt:lpstr>Courier Prime</vt:lpstr>
      <vt:lpstr>Cambria</vt:lpstr>
      <vt:lpstr>Arial</vt:lpstr>
      <vt:lpstr>Times New Roman</vt:lpstr>
      <vt:lpstr>Poppins</vt:lpstr>
      <vt:lpstr>Marketing Management Consulting Toolkit by Slidesgo</vt:lpstr>
      <vt:lpstr>PowerPoint Presentation</vt:lpstr>
      <vt:lpstr>PowerPoint Presentation</vt:lpstr>
      <vt:lpstr>01</vt:lpstr>
      <vt:lpstr>01</vt:lpstr>
      <vt:lpstr>02</vt:lpstr>
      <vt:lpstr>02</vt:lpstr>
      <vt:lpstr>01</vt:lpstr>
      <vt:lpstr>02</vt:lpstr>
      <vt:lpstr>02</vt:lpstr>
      <vt:lpstr>02</vt:lpstr>
      <vt:lpstr>02</vt:lpstr>
      <vt:lpstr>02</vt:lpstr>
      <vt:lpstr>03</vt:lpstr>
      <vt:lpstr>03</vt:lpstr>
      <vt:lpstr>01</vt:lpstr>
      <vt:lpstr>01</vt:lpstr>
      <vt:lpstr>01</vt:lpstr>
      <vt:lpstr>02</vt:lpstr>
      <vt:lpstr>03</vt:lpstr>
      <vt:lpstr>01</vt:lpstr>
      <vt:lpstr>01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vanda yorn</cp:lastModifiedBy>
  <cp:revision>43</cp:revision>
  <cp:lastPrinted>2023-07-09T07:09:44Z</cp:lastPrinted>
  <dcterms:modified xsi:type="dcterms:W3CDTF">2023-07-09T15:42:20Z</dcterms:modified>
</cp:coreProperties>
</file>